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4" r:id="rId6"/>
    <p:sldId id="263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uk-UA" dirty="0" smtClean="0"/>
              <a:t>% </a:t>
            </a:r>
            <a:r>
              <a:rPr lang="uk-UA" dirty="0" smtClean="0"/>
              <a:t>якості навчальних досягнень здобувачів освіти</a:t>
            </a:r>
            <a:r>
              <a:rPr lang="uk-UA" baseline="0" dirty="0" smtClean="0"/>
              <a:t> 5-11 класів за І семестр 2020-2021 </a:t>
            </a:r>
            <a:r>
              <a:rPr lang="uk-UA" baseline="0" dirty="0" err="1" smtClean="0"/>
              <a:t>н.р</a:t>
            </a:r>
            <a:r>
              <a:rPr lang="uk-UA" baseline="0" dirty="0" smtClean="0"/>
              <a:t>.</a:t>
            </a:r>
            <a:endParaRPr lang="uk-UA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І семестр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Аркуш1!$A$2:$A$18</c:f>
              <c:strCache>
                <c:ptCount val="17"/>
                <c:pt idx="0">
                  <c:v>5-а</c:v>
                </c:pt>
                <c:pt idx="1">
                  <c:v>5-б</c:v>
                </c:pt>
                <c:pt idx="2">
                  <c:v>6-а</c:v>
                </c:pt>
                <c:pt idx="3">
                  <c:v>6-б</c:v>
                </c:pt>
                <c:pt idx="4">
                  <c:v>6-в</c:v>
                </c:pt>
                <c:pt idx="5">
                  <c:v>7-а</c:v>
                </c:pt>
                <c:pt idx="6">
                  <c:v>7-б</c:v>
                </c:pt>
                <c:pt idx="7">
                  <c:v>8-а</c:v>
                </c:pt>
                <c:pt idx="8">
                  <c:v>8-в</c:v>
                </c:pt>
                <c:pt idx="9">
                  <c:v>8-г</c:v>
                </c:pt>
                <c:pt idx="10">
                  <c:v>9-а</c:v>
                </c:pt>
                <c:pt idx="11">
                  <c:v>9-в</c:v>
                </c:pt>
                <c:pt idx="12">
                  <c:v>9-г</c:v>
                </c:pt>
                <c:pt idx="13">
                  <c:v>10-в</c:v>
                </c:pt>
                <c:pt idx="14">
                  <c:v>10-г</c:v>
                </c:pt>
                <c:pt idx="15">
                  <c:v>11-в</c:v>
                </c:pt>
                <c:pt idx="16">
                  <c:v>11-г</c:v>
                </c:pt>
              </c:strCache>
            </c:strRef>
          </c:cat>
          <c:val>
            <c:numRef>
              <c:f>Аркуш1!$B$2:$B$18</c:f>
              <c:numCache>
                <c:formatCode>General</c:formatCode>
                <c:ptCount val="17"/>
                <c:pt idx="0">
                  <c:v>91.3</c:v>
                </c:pt>
                <c:pt idx="1">
                  <c:v>92.7</c:v>
                </c:pt>
                <c:pt idx="2">
                  <c:v>86</c:v>
                </c:pt>
                <c:pt idx="3">
                  <c:v>86.4</c:v>
                </c:pt>
                <c:pt idx="4">
                  <c:v>77</c:v>
                </c:pt>
                <c:pt idx="5">
                  <c:v>69.2</c:v>
                </c:pt>
                <c:pt idx="6">
                  <c:v>74.599999999999994</c:v>
                </c:pt>
                <c:pt idx="7">
                  <c:v>35.6</c:v>
                </c:pt>
                <c:pt idx="8">
                  <c:v>80.099999999999994</c:v>
                </c:pt>
                <c:pt idx="9">
                  <c:v>83.7</c:v>
                </c:pt>
                <c:pt idx="10">
                  <c:v>45.9</c:v>
                </c:pt>
                <c:pt idx="11">
                  <c:v>94.5</c:v>
                </c:pt>
                <c:pt idx="12">
                  <c:v>93.9</c:v>
                </c:pt>
                <c:pt idx="13">
                  <c:v>69</c:v>
                </c:pt>
                <c:pt idx="14">
                  <c:v>77.5</c:v>
                </c:pt>
                <c:pt idx="15">
                  <c:v>78.599999999999994</c:v>
                </c:pt>
                <c:pt idx="16">
                  <c:v>85.8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60-42EF-A9B4-D5E78B35CF5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500961519"/>
        <c:axId val="1500962767"/>
      </c:barChart>
      <c:catAx>
        <c:axId val="1500961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00962767"/>
        <c:crosses val="autoZero"/>
        <c:auto val="1"/>
        <c:lblAlgn val="ctr"/>
        <c:lblOffset val="100"/>
        <c:noMultiLvlLbl val="0"/>
      </c:catAx>
      <c:valAx>
        <c:axId val="150096276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009615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uk-UA" dirty="0"/>
              <a:t>Середній </a:t>
            </a:r>
            <a:r>
              <a:rPr lang="uk-UA" dirty="0" smtClean="0"/>
              <a:t>бал </a:t>
            </a:r>
            <a:r>
              <a:rPr lang="uk-UA" b="0" i="0" baseline="0" dirty="0" smtClean="0">
                <a:effectLst/>
              </a:rPr>
              <a:t> навчальних досягнень здобувачів освіти 5-11 класів за І семестр 2020-2021 </a:t>
            </a:r>
            <a:r>
              <a:rPr lang="uk-UA" b="0" i="0" baseline="0" dirty="0" err="1" smtClean="0">
                <a:effectLst/>
              </a:rPr>
              <a:t>н.р</a:t>
            </a:r>
            <a:r>
              <a:rPr lang="uk-UA" b="0" i="0" baseline="0" dirty="0" smtClean="0">
                <a:effectLst/>
              </a:rPr>
              <a:t>.</a:t>
            </a:r>
            <a:endParaRPr lang="uk-UA" dirty="0" smtClean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defRPr>
            </a:pPr>
            <a:endParaRPr lang="uk-UA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b="0" i="0" u="none" strike="noStrike" kern="1200" baseline="0">
              <a:solidFill>
                <a:prstClr val="black">
                  <a:lumMod val="65000"/>
                  <a:lumOff val="35000"/>
                </a:prstClr>
              </a:solidFill>
              <a:effectLst/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І семестр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Аркуш1!$A$2:$A$18</c:f>
              <c:strCache>
                <c:ptCount val="17"/>
                <c:pt idx="0">
                  <c:v>5-а</c:v>
                </c:pt>
                <c:pt idx="1">
                  <c:v>5-б</c:v>
                </c:pt>
                <c:pt idx="2">
                  <c:v>6-а</c:v>
                </c:pt>
                <c:pt idx="3">
                  <c:v>6-б</c:v>
                </c:pt>
                <c:pt idx="4">
                  <c:v>6-в</c:v>
                </c:pt>
                <c:pt idx="5">
                  <c:v>7-а</c:v>
                </c:pt>
                <c:pt idx="6">
                  <c:v>7-б</c:v>
                </c:pt>
                <c:pt idx="7">
                  <c:v>8-а</c:v>
                </c:pt>
                <c:pt idx="8">
                  <c:v>8-в</c:v>
                </c:pt>
                <c:pt idx="9">
                  <c:v>8-г</c:v>
                </c:pt>
                <c:pt idx="10">
                  <c:v>9-а</c:v>
                </c:pt>
                <c:pt idx="11">
                  <c:v>9-в</c:v>
                </c:pt>
                <c:pt idx="12">
                  <c:v>9-г</c:v>
                </c:pt>
                <c:pt idx="13">
                  <c:v>10-в</c:v>
                </c:pt>
                <c:pt idx="14">
                  <c:v>10-г</c:v>
                </c:pt>
                <c:pt idx="15">
                  <c:v>11-в</c:v>
                </c:pt>
                <c:pt idx="16">
                  <c:v>11-г</c:v>
                </c:pt>
              </c:strCache>
            </c:strRef>
          </c:cat>
          <c:val>
            <c:numRef>
              <c:f>Аркуш1!$B$2:$B$18</c:f>
              <c:numCache>
                <c:formatCode>General</c:formatCode>
                <c:ptCount val="17"/>
                <c:pt idx="0">
                  <c:v>9.1</c:v>
                </c:pt>
                <c:pt idx="1">
                  <c:v>9.1999999999999993</c:v>
                </c:pt>
                <c:pt idx="2">
                  <c:v>8.9</c:v>
                </c:pt>
                <c:pt idx="3">
                  <c:v>9.1</c:v>
                </c:pt>
                <c:pt idx="4">
                  <c:v>8.4</c:v>
                </c:pt>
                <c:pt idx="5">
                  <c:v>7.9</c:v>
                </c:pt>
                <c:pt idx="6">
                  <c:v>8.1</c:v>
                </c:pt>
                <c:pt idx="7">
                  <c:v>5.8</c:v>
                </c:pt>
                <c:pt idx="8">
                  <c:v>8.6</c:v>
                </c:pt>
                <c:pt idx="9">
                  <c:v>8.3000000000000007</c:v>
                </c:pt>
                <c:pt idx="10">
                  <c:v>5.6</c:v>
                </c:pt>
                <c:pt idx="11">
                  <c:v>9</c:v>
                </c:pt>
                <c:pt idx="12">
                  <c:v>9.3000000000000007</c:v>
                </c:pt>
                <c:pt idx="13">
                  <c:v>7.2</c:v>
                </c:pt>
                <c:pt idx="14">
                  <c:v>8.5</c:v>
                </c:pt>
                <c:pt idx="15">
                  <c:v>8.5</c:v>
                </c:pt>
                <c:pt idx="16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60-42EF-A9B4-D5E78B35CF5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500961519"/>
        <c:axId val="1500962767"/>
      </c:barChart>
      <c:catAx>
        <c:axId val="1500961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00962767"/>
        <c:crosses val="autoZero"/>
        <c:auto val="1"/>
        <c:lblAlgn val="ctr"/>
        <c:lblOffset val="100"/>
        <c:noMultiLvlLbl val="0"/>
      </c:catAx>
      <c:valAx>
        <c:axId val="150096276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009615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uk-UA" dirty="0" smtClean="0"/>
              <a:t>Порівняльна характеристика % якості </a:t>
            </a:r>
            <a:r>
              <a:rPr lang="uk-UA" b="0" i="0" baseline="0" dirty="0" smtClean="0">
                <a:effectLst/>
              </a:rPr>
              <a:t>навчальних досягнень здобувачів освіти 5-9 та 10-11 класів за І семестр 2020-2021 </a:t>
            </a:r>
            <a:r>
              <a:rPr lang="uk-UA" b="0" i="0" baseline="0" dirty="0" err="1" smtClean="0">
                <a:effectLst/>
              </a:rPr>
              <a:t>н.р</a:t>
            </a:r>
            <a:r>
              <a:rPr lang="uk-UA" b="0" i="0" baseline="0" dirty="0" smtClean="0">
                <a:effectLst/>
              </a:rPr>
              <a:t>.</a:t>
            </a:r>
            <a:endParaRPr lang="uk-UA" dirty="0" smtClean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defRPr>
            </a:pPr>
            <a:endParaRPr lang="uk-UA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b="0" i="0" u="none" strike="noStrike" kern="1200" baseline="0">
              <a:solidFill>
                <a:prstClr val="black">
                  <a:lumMod val="65000"/>
                  <a:lumOff val="35000"/>
                </a:prstClr>
              </a:solidFill>
              <a:effectLst/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І семестр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Аркуш1!$A$2:$A$3</c:f>
              <c:strCache>
                <c:ptCount val="2"/>
                <c:pt idx="0">
                  <c:v>5-9 класи</c:v>
                </c:pt>
                <c:pt idx="1">
                  <c:v>10-11 класи</c:v>
                </c:pt>
              </c:strCache>
            </c:strRef>
          </c:cat>
          <c:val>
            <c:numRef>
              <c:f>Аркуш1!$B$2:$B$3</c:f>
              <c:numCache>
                <c:formatCode>General</c:formatCode>
                <c:ptCount val="2"/>
                <c:pt idx="0">
                  <c:v>77.8</c:v>
                </c:pt>
                <c:pt idx="1">
                  <c:v>77.7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60-42EF-A9B4-D5E78B35CF5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overlap val="12"/>
        <c:axId val="1500961519"/>
        <c:axId val="1500962767"/>
      </c:barChart>
      <c:dateAx>
        <c:axId val="1500961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00962767"/>
        <c:crosses val="autoZero"/>
        <c:auto val="0"/>
        <c:lblOffset val="100"/>
        <c:baseTimeUnit val="days"/>
        <c:minorUnit val="10"/>
      </c:dateAx>
      <c:valAx>
        <c:axId val="150096276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009615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uk-UA" b="0" i="0" baseline="0" dirty="0" smtClean="0">
                <a:effectLst/>
              </a:rPr>
              <a:t>Порівняльна характеристика середнього балу навчальних досягнень здобувачів освіти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uk-UA" b="0" i="0" baseline="0" dirty="0" smtClean="0">
                <a:effectLst/>
              </a:rPr>
              <a:t> 5-9 та 10-11 класів за І семестр 2020-2021 </a:t>
            </a:r>
            <a:r>
              <a:rPr lang="uk-UA" b="0" i="0" baseline="0" dirty="0" err="1" smtClean="0">
                <a:effectLst/>
              </a:rPr>
              <a:t>н.р</a:t>
            </a:r>
            <a:r>
              <a:rPr lang="uk-UA" b="0" i="0" baseline="0" dirty="0" smtClean="0">
                <a:effectLst/>
              </a:rPr>
              <a:t>.</a:t>
            </a:r>
            <a:endParaRPr lang="uk-UA" dirty="0" smtClean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b="0" i="0" u="none" strike="noStrike" kern="1200" baseline="0">
              <a:solidFill>
                <a:prstClr val="black">
                  <a:lumMod val="65000"/>
                  <a:lumOff val="35000"/>
                </a:prstClr>
              </a:solidFill>
              <a:effectLst/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І семестр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Аркуш1!$A$2:$A$3</c:f>
              <c:strCache>
                <c:ptCount val="2"/>
                <c:pt idx="0">
                  <c:v>5-9 класи</c:v>
                </c:pt>
                <c:pt idx="1">
                  <c:v>10-11 класи</c:v>
                </c:pt>
              </c:strCache>
            </c:strRef>
          </c:cat>
          <c:val>
            <c:numRef>
              <c:f>Аркуш1!$B$2:$B$3</c:f>
              <c:numCache>
                <c:formatCode>General</c:formatCode>
                <c:ptCount val="2"/>
                <c:pt idx="0">
                  <c:v>8.3000000000000007</c:v>
                </c:pt>
                <c:pt idx="1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60-42EF-A9B4-D5E78B35CF5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overlap val="12"/>
        <c:axId val="1500961519"/>
        <c:axId val="1500962767"/>
      </c:barChart>
      <c:dateAx>
        <c:axId val="1500961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00962767"/>
        <c:crosses val="autoZero"/>
        <c:auto val="0"/>
        <c:lblOffset val="100"/>
        <c:baseTimeUnit val="days"/>
        <c:minorUnit val="10"/>
      </c:dateAx>
      <c:valAx>
        <c:axId val="150096276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009615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uk-UA" b="0" i="0" baseline="0" dirty="0" smtClean="0">
                <a:effectLst/>
              </a:rPr>
              <a:t>Порівняльна характеристика % якості навчальних досягнень здобувачів освіти гімназійних та загальноосвітніх класів за І семестр 2020-2021 </a:t>
            </a:r>
            <a:r>
              <a:rPr lang="uk-UA" b="0" i="0" baseline="0" dirty="0" err="1" smtClean="0">
                <a:effectLst/>
              </a:rPr>
              <a:t>н.р</a:t>
            </a:r>
            <a:r>
              <a:rPr lang="uk-UA" b="0" i="0" baseline="0" dirty="0" smtClean="0">
                <a:effectLst/>
              </a:rPr>
              <a:t>.</a:t>
            </a:r>
            <a:endParaRPr lang="uk-UA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загальноосвітні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Аркуш1!$A$2:$A$3</c:f>
              <c:strCache>
                <c:ptCount val="2"/>
                <c:pt idx="0">
                  <c:v>5-9 класи</c:v>
                </c:pt>
                <c:pt idx="1">
                  <c:v>10-11 класи</c:v>
                </c:pt>
              </c:strCache>
            </c:strRef>
          </c:cat>
          <c:val>
            <c:numRef>
              <c:f>Аркуш1!$B$2:$B$3</c:f>
              <c:numCache>
                <c:formatCode>General</c:formatCode>
                <c:ptCount val="2"/>
                <c:pt idx="0">
                  <c:v>73.2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60-42EF-A9B4-D5E78B35CF58}"/>
            </c:ext>
          </c:extLst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гімназійні</c:v>
                </c:pt>
              </c:strCache>
            </c:strRef>
          </c:tx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Аркуш1!$A$2:$A$3</c:f>
              <c:strCache>
                <c:ptCount val="2"/>
                <c:pt idx="0">
                  <c:v>5-9 класи</c:v>
                </c:pt>
                <c:pt idx="1">
                  <c:v>10-11 класи</c:v>
                </c:pt>
              </c:strCache>
            </c:strRef>
          </c:cat>
          <c:val>
            <c:numRef>
              <c:f>Аркуш1!$C$2:$C$3</c:f>
              <c:numCache>
                <c:formatCode>General</c:formatCode>
                <c:ptCount val="2"/>
                <c:pt idx="0">
                  <c:v>88.1</c:v>
                </c:pt>
                <c:pt idx="1">
                  <c:v>77.7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2D-4E9A-BEE3-1635075894D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overlap val="12"/>
        <c:axId val="1500961519"/>
        <c:axId val="1500962767"/>
      </c:barChart>
      <c:dateAx>
        <c:axId val="1500961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00962767"/>
        <c:crosses val="autoZero"/>
        <c:auto val="0"/>
        <c:lblOffset val="100"/>
        <c:baseTimeUnit val="days"/>
        <c:minorUnit val="10"/>
      </c:dateAx>
      <c:valAx>
        <c:axId val="150096276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009615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uk-UA" b="0" i="0" baseline="0" dirty="0" smtClean="0">
                <a:effectLst/>
              </a:rPr>
              <a:t>Порівняльна характеристика середнього балу навчальних досягнень здобувачів освіти</a:t>
            </a:r>
            <a:endParaRPr lang="uk-UA" dirty="0" smtClean="0">
              <a:effectLst/>
            </a:endParaRPr>
          </a:p>
          <a:p>
            <a:pPr>
              <a:defRPr/>
            </a:pPr>
            <a:r>
              <a:rPr lang="uk-UA" b="0" i="0" baseline="0" dirty="0" smtClean="0">
                <a:effectLst/>
              </a:rPr>
              <a:t> гімназійних та загальноосвітніх класів за І семестр 2020-2021 </a:t>
            </a:r>
            <a:r>
              <a:rPr lang="uk-UA" b="0" i="0" baseline="0" dirty="0" err="1" smtClean="0">
                <a:effectLst/>
              </a:rPr>
              <a:t>н.р</a:t>
            </a:r>
            <a:r>
              <a:rPr lang="uk-UA" b="0" i="0" baseline="0" dirty="0" smtClean="0">
                <a:effectLst/>
              </a:rPr>
              <a:t>.</a:t>
            </a:r>
            <a:endParaRPr lang="uk-UA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загальноосвітні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Аркуш1!$A$2:$A$3</c:f>
              <c:strCache>
                <c:ptCount val="2"/>
                <c:pt idx="0">
                  <c:v>5-9 класи</c:v>
                </c:pt>
                <c:pt idx="1">
                  <c:v>10-11 класи</c:v>
                </c:pt>
              </c:strCache>
            </c:strRef>
          </c:cat>
          <c:val>
            <c:numRef>
              <c:f>Аркуш1!$B$2:$B$3</c:f>
              <c:numCache>
                <c:formatCode>General</c:formatCode>
                <c:ptCount val="2"/>
                <c:pt idx="0">
                  <c:v>5.5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60-42EF-A9B4-D5E78B35CF58}"/>
            </c:ext>
          </c:extLst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гімназійні</c:v>
                </c:pt>
              </c:strCache>
            </c:strRef>
          </c:tx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Аркуш1!$A$2:$A$3</c:f>
              <c:strCache>
                <c:ptCount val="2"/>
                <c:pt idx="0">
                  <c:v>5-9 класи</c:v>
                </c:pt>
                <c:pt idx="1">
                  <c:v>10-11 класи</c:v>
                </c:pt>
              </c:strCache>
            </c:strRef>
          </c:cat>
          <c:val>
            <c:numRef>
              <c:f>Аркуш1!$C$2:$C$3</c:f>
              <c:numCache>
                <c:formatCode>General</c:formatCode>
                <c:ptCount val="2"/>
                <c:pt idx="0">
                  <c:v>8.8000000000000007</c:v>
                </c:pt>
                <c:pt idx="1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02-491B-9B82-F8E9991221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overlap val="12"/>
        <c:axId val="1500961519"/>
        <c:axId val="1500962767"/>
      </c:barChart>
      <c:dateAx>
        <c:axId val="1500961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uk-UA"/>
          </a:p>
        </c:txPr>
        <c:crossAx val="1500962767"/>
        <c:crosses val="autoZero"/>
        <c:auto val="0"/>
        <c:lblOffset val="100"/>
        <c:baseTimeUnit val="days"/>
        <c:minorUnit val="10"/>
      </c:dateAx>
      <c:valAx>
        <c:axId val="150096276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009615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CAAB-5FE7-4922-AC44-39A33B0A0EC7}" type="datetimeFigureOut">
              <a:rPr lang="uk-UA" smtClean="0"/>
              <a:t>26.01.2021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669-DB2C-4452-8975-DA7A1E682CE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544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CAAB-5FE7-4922-AC44-39A33B0A0EC7}" type="datetimeFigureOut">
              <a:rPr lang="uk-UA" smtClean="0"/>
              <a:t>26.01.2021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669-DB2C-4452-8975-DA7A1E682CE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7262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CAAB-5FE7-4922-AC44-39A33B0A0EC7}" type="datetimeFigureOut">
              <a:rPr lang="uk-UA" smtClean="0"/>
              <a:t>26.01.2021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669-DB2C-4452-8975-DA7A1E682CE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979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CAAB-5FE7-4922-AC44-39A33B0A0EC7}" type="datetimeFigureOut">
              <a:rPr lang="uk-UA" smtClean="0"/>
              <a:t>26.01.2021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669-DB2C-4452-8975-DA7A1E682CE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6314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CAAB-5FE7-4922-AC44-39A33B0A0EC7}" type="datetimeFigureOut">
              <a:rPr lang="uk-UA" smtClean="0"/>
              <a:t>26.01.2021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669-DB2C-4452-8975-DA7A1E682CE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074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CAAB-5FE7-4922-AC44-39A33B0A0EC7}" type="datetimeFigureOut">
              <a:rPr lang="uk-UA" smtClean="0"/>
              <a:t>26.01.2021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669-DB2C-4452-8975-DA7A1E682CE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839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CAAB-5FE7-4922-AC44-39A33B0A0EC7}" type="datetimeFigureOut">
              <a:rPr lang="uk-UA" smtClean="0"/>
              <a:t>26.01.2021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669-DB2C-4452-8975-DA7A1E682CE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487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CAAB-5FE7-4922-AC44-39A33B0A0EC7}" type="datetimeFigureOut">
              <a:rPr lang="uk-UA" smtClean="0"/>
              <a:t>26.01.2021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669-DB2C-4452-8975-DA7A1E682CE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699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CAAB-5FE7-4922-AC44-39A33B0A0EC7}" type="datetimeFigureOut">
              <a:rPr lang="uk-UA" smtClean="0"/>
              <a:t>26.01.2021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669-DB2C-4452-8975-DA7A1E682CE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9785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CAAB-5FE7-4922-AC44-39A33B0A0EC7}" type="datetimeFigureOut">
              <a:rPr lang="uk-UA" smtClean="0"/>
              <a:t>26.01.2021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669-DB2C-4452-8975-DA7A1E682CE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695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CAAB-5FE7-4922-AC44-39A33B0A0EC7}" type="datetimeFigureOut">
              <a:rPr lang="uk-UA" smtClean="0"/>
              <a:t>26.01.2021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669-DB2C-4452-8975-DA7A1E682CE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505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4CAAB-5FE7-4922-AC44-39A33B0A0EC7}" type="datetimeFigureOut">
              <a:rPr lang="uk-UA" smtClean="0"/>
              <a:t>26.01.2021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B8669-DB2C-4452-8975-DA7A1E682CE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4416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853284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77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697998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862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116795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183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804295"/>
              </p:ext>
            </p:extLst>
          </p:nvPr>
        </p:nvGraphicFramePr>
        <p:xfrm>
          <a:off x="0" y="0"/>
          <a:ext cx="12192000" cy="68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471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4116709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119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3266304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223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102</Words>
  <Application>Microsoft Office PowerPoint</Application>
  <PresentationFormat>Широкий екран</PresentationFormat>
  <Paragraphs>8</Paragraphs>
  <Slides>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Інститут Модернізації та Змісту освіти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Ігор Бабій</dc:creator>
  <cp:lastModifiedBy>Канцелярія</cp:lastModifiedBy>
  <cp:revision>15</cp:revision>
  <dcterms:created xsi:type="dcterms:W3CDTF">2021-01-25T17:23:46Z</dcterms:created>
  <dcterms:modified xsi:type="dcterms:W3CDTF">2021-01-26T13:04:00Z</dcterms:modified>
</cp:coreProperties>
</file>